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4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276" r:id="rId13"/>
    <p:sldId id="261" r:id="rId14"/>
    <p:sldId id="263" r:id="rId15"/>
    <p:sldId id="282" r:id="rId16"/>
    <p:sldId id="296" r:id="rId17"/>
    <p:sldId id="290" r:id="rId1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454"/>
    <a:srgbClr val="717171"/>
    <a:srgbClr val="906638"/>
    <a:srgbClr val="B1510F"/>
    <a:srgbClr val="2B5666"/>
    <a:srgbClr val="3C5A59"/>
    <a:srgbClr val="604426"/>
    <a:srgbClr val="01A8AC"/>
    <a:srgbClr val="EC8010"/>
    <a:srgbClr val="455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145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60E6-F98B-4016-AC44-73B69C64B7F3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2166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18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7.png"/><Relationship Id="rId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69.pn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57.png"/><Relationship Id="rId4" Type="http://schemas.openxmlformats.org/officeDocument/2006/relationships/image" Target="../media/image6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7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8.png"/><Relationship Id="rId7" Type="http://schemas.openxmlformats.org/officeDocument/2006/relationships/image" Target="../media/image123.png"/><Relationship Id="rId12" Type="http://schemas.openxmlformats.org/officeDocument/2006/relationships/image" Target="../media/image1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22.png"/><Relationship Id="rId15" Type="http://schemas.openxmlformats.org/officeDocument/2006/relationships/image" Target="../media/image15.png"/><Relationship Id="rId10" Type="http://schemas.openxmlformats.org/officeDocument/2006/relationships/image" Target="../media/image125.png"/><Relationship Id="rId4" Type="http://schemas.openxmlformats.org/officeDocument/2006/relationships/image" Target="../media/image21.png"/><Relationship Id="rId14" Type="http://schemas.openxmlformats.org/officeDocument/2006/relationships/image" Target="../media/image1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png"/><Relationship Id="rId3" Type="http://schemas.openxmlformats.org/officeDocument/2006/relationships/image" Target="../media/image37.png"/><Relationship Id="rId21" Type="http://schemas.openxmlformats.org/officeDocument/2006/relationships/image" Target="../media/image280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30.png"/><Relationship Id="rId10" Type="http://schemas.openxmlformats.org/officeDocument/2006/relationships/image" Target="../media/image221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7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67.png"/><Relationship Id="rId17" Type="http://schemas.openxmlformats.org/officeDocument/2006/relationships/image" Target="../media/image15.png"/><Relationship Id="rId2" Type="http://schemas.openxmlformats.org/officeDocument/2006/relationships/image" Target="../media/image390.png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66.png"/><Relationship Id="rId5" Type="http://schemas.openxmlformats.org/officeDocument/2006/relationships/image" Target="../media/image42.png"/><Relationship Id="rId15" Type="http://schemas.openxmlformats.org/officeDocument/2006/relationships/image" Target="../media/image74.png"/><Relationship Id="rId10" Type="http://schemas.openxmlformats.org/officeDocument/2006/relationships/image" Target="../media/image65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125532"/>
            <a:ext cx="93821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Підсумковий урок за темою «Показникова та логарифмічна функції»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9448800" y="5712959"/>
            <a:ext cx="2743200" cy="365125"/>
          </a:xfrm>
        </p:spPr>
        <p:txBody>
          <a:bodyPr/>
          <a:lstStyle/>
          <a:p>
            <a:fld id="{5B993008-B989-9943-A67E-AA8CE5BAB33B}" type="datetime1">
              <a:rPr lang="ru-RU" sz="2400" smtClean="0"/>
              <a:t>17.06.2024</a:t>
            </a:fld>
            <a:endParaRPr lang="ru-RU" sz="16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15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398" y="5386902"/>
            <a:ext cx="926752" cy="8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7"/>
          <p:cNvSpPr/>
          <p:nvPr/>
        </p:nvSpPr>
        <p:spPr>
          <a:xfrm>
            <a:off x="4156365" y="5783007"/>
            <a:ext cx="694603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можемо розв’язати найпростіше логарифмічне рівняння?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Логарифмічні рівняння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5661006" y="759324"/>
                <a:ext cx="2842914" cy="954107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𝒃</m:t>
                      </m:r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&gt;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, 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𝒂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≠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1006" y="759324"/>
                <a:ext cx="2842914" cy="9541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Пряма сполучна лінія 26"/>
          <p:cNvCxnSpPr/>
          <p:nvPr/>
        </p:nvCxnSpPr>
        <p:spPr>
          <a:xfrm>
            <a:off x="5516880" y="759324"/>
            <a:ext cx="0" cy="954107"/>
          </a:xfrm>
          <a:prstGeom prst="line">
            <a:avLst/>
          </a:prstGeom>
          <a:ln w="38100">
            <a:solidFill>
              <a:srgbClr val="455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7"/>
          <p:cNvSpPr/>
          <p:nvPr/>
        </p:nvSpPr>
        <p:spPr>
          <a:xfrm>
            <a:off x="0" y="759323"/>
            <a:ext cx="5248192" cy="954107"/>
          </a:xfrm>
          <a:prstGeom prst="rect">
            <a:avLst/>
          </a:prstGeom>
          <a:solidFill>
            <a:srgbClr val="86030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Найпростіше логарифмічне рівняння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Прямоугольник 7"/>
              <p:cNvSpPr/>
              <p:nvPr/>
            </p:nvSpPr>
            <p:spPr>
              <a:xfrm>
                <a:off x="9349086" y="956331"/>
                <a:ext cx="2071719" cy="560090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sSup>
                        <m:sSup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</m:e>
                        <m:sup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9086" y="956331"/>
                <a:ext cx="2071719" cy="5600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7"/>
              <p:cNvSpPr/>
              <p:nvPr/>
            </p:nvSpPr>
            <p:spPr>
              <a:xfrm>
                <a:off x="5558930" y="5783006"/>
                <a:ext cx="5543469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рівняння виду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8930" y="5783006"/>
                <a:ext cx="5543469" cy="954107"/>
              </a:xfrm>
              <a:prstGeom prst="rect">
                <a:avLst/>
              </a:prstGeom>
              <a:blipFill>
                <a:blip r:embed="rId5"/>
                <a:stretch>
                  <a:fillRect l="-1870" t="-7051" r="-3740" b="-1666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Округлений прямокутник 39"/>
          <p:cNvSpPr/>
          <p:nvPr/>
        </p:nvSpPr>
        <p:spPr>
          <a:xfrm>
            <a:off x="0" y="2472350"/>
            <a:ext cx="2838247" cy="620356"/>
          </a:xfrm>
          <a:prstGeom prst="roundRect">
            <a:avLst>
              <a:gd name="adj" fmla="val 50000"/>
            </a:avLst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7"/>
              <p:cNvSpPr/>
              <p:nvPr/>
            </p:nvSpPr>
            <p:spPr>
              <a:xfrm>
                <a:off x="570016" y="3412036"/>
                <a:ext cx="9334004" cy="1053494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0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0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𝐠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uk-UA" sz="2800" b="1"/>
                                <m:t>,</m:t>
                              </m:r>
                              <m:r>
                                <m:rPr>
                                  <m:nor/>
                                </m:rPr>
                                <a:rPr lang="uk-UA" sz="2800" b="1" i="1"/>
                                <m:t> 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  <m:r>
                        <m:rPr>
                          <m:nor/>
                        </m:rPr>
                        <a:rPr lang="uk-UA" sz="2800" b="1" i="1"/>
                        <m:t> </m:t>
                      </m:r>
                      <m:r>
                        <m:rPr>
                          <m:nor/>
                        </m:rPr>
                        <a:rPr lang="uk-UA" sz="2800" b="1"/>
                        <m:t>або</m:t>
                      </m:r>
                      <m:r>
                        <m:rPr>
                          <m:nor/>
                        </m:rPr>
                        <a:rPr lang="uk-UA" sz="2800" b="1" i="1"/>
                        <m:t> </m:t>
                      </m:r>
                      <m:d>
                        <m:dPr>
                          <m:begChr m:val="{"/>
                          <m:endChr m:val="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uk-UA" b="1" dirty="0"/>
              </a:p>
            </p:txBody>
          </p:sp>
        </mc:Choice>
        <mc:Fallback xmlns="">
          <p:sp>
            <p:nvSpPr>
              <p:cNvPr id="4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016" y="3412036"/>
                <a:ext cx="9334004" cy="10534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Прямоугольник 7"/>
          <p:cNvSpPr/>
          <p:nvPr/>
        </p:nvSpPr>
        <p:spPr>
          <a:xfrm>
            <a:off x="2973706" y="5783005"/>
            <a:ext cx="8128693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методи можемо використовувати для розв’язування логарифмічних рівнянь?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1757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"/>
                            </p:stCondLst>
                            <p:childTnLst>
                              <p:par>
                                <p:cTn id="7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" grpId="0"/>
      <p:bldP spid="25" grpId="0" animBg="1"/>
      <p:bldP spid="37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7"/>
          <p:cNvSpPr/>
          <p:nvPr/>
        </p:nvSpPr>
        <p:spPr>
          <a:xfrm>
            <a:off x="4156365" y="5783007"/>
            <a:ext cx="694603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розв’язати найпростішу логарифмічну нерівність?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Логарифмічні рівняння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700470" y="884617"/>
                <a:ext cx="5696943" cy="1384995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𝒃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𝒃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</m:oMath>
                  </m:oMathPara>
                </a14:m>
                <a:endParaRPr lang="en-US" sz="2800" b="1" dirty="0">
                  <a:latin typeface="Tahoma" panose="020B0604030504040204" pitchFamily="34" charset="0"/>
                  <a:ea typeface="Cambria Math" panose="02040503050406030204" pitchFamily="18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≥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𝒃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  <m:func>
                        <m:funcPr>
                          <m:ctrlP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28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≤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𝒃</m:t>
                      </m:r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𝒂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&gt;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, 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𝒂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≠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𝟏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, 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𝒃</m:t>
                          </m:r>
                          <m:r>
                            <a:rPr lang="uk-UA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uk-UA" sz="2800" b="1" smtClean="0">
                              <a:effectLst/>
                              <a:latin typeface="Tahoma" panose="020B0604030504040204" pitchFamily="34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число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0470" y="884617"/>
                <a:ext cx="5696943" cy="138499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 сполучна лінія 14"/>
          <p:cNvCxnSpPr/>
          <p:nvPr/>
        </p:nvCxnSpPr>
        <p:spPr>
          <a:xfrm>
            <a:off x="5535605" y="884617"/>
            <a:ext cx="0" cy="1384995"/>
          </a:xfrm>
          <a:prstGeom prst="line">
            <a:avLst/>
          </a:prstGeom>
          <a:ln w="38100">
            <a:solidFill>
              <a:srgbClr val="455B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7"/>
          <p:cNvSpPr/>
          <p:nvPr/>
        </p:nvSpPr>
        <p:spPr>
          <a:xfrm>
            <a:off x="0" y="1096899"/>
            <a:ext cx="5248192" cy="954107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Найпростіші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логарфимічні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нерівності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127134" y="5352055"/>
                <a:ext cx="5975265" cy="1385059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нерівність виду: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eqArr>
                        <m:eqArr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eqArrPr>
                        <m:e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func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&gt;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func>
                        </m:e>
                        <m:e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func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≥</m:t>
                          </m:r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func>
                        </m:e>
                      </m:eqArr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7134" y="5352055"/>
                <a:ext cx="5975265" cy="1385059"/>
              </a:xfrm>
              <a:prstGeom prst="rect">
                <a:avLst/>
              </a:prstGeom>
              <a:blipFill>
                <a:blip r:embed="rId4"/>
                <a:stretch>
                  <a:fillRect l="-1020" t="-4846" r="-1122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/>
              <p:cNvSpPr/>
              <p:nvPr/>
            </p:nvSpPr>
            <p:spPr>
              <a:xfrm>
                <a:off x="-1" y="2874346"/>
                <a:ext cx="6270171" cy="1053494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𝐠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2874346"/>
                <a:ext cx="6270171" cy="10534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7"/>
              <p:cNvSpPr/>
              <p:nvPr/>
            </p:nvSpPr>
            <p:spPr>
              <a:xfrm>
                <a:off x="0" y="4137509"/>
                <a:ext cx="6270171" cy="1053494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func>
                                <m:func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sub>
                                  </m:sSub>
                                </m:fName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𝐠</m:t>
                                  </m:r>
                                  <m:d>
                                    <m:dPr>
                                      <m:ctrlP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uk-UA" sz="28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d>
                                </m:e>
                              </m:func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⇒</m:t>
                      </m:r>
                      <m:d>
                        <m:dPr>
                          <m:begChr m:val="{"/>
                          <m:endChr m:val=""/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𝐠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  <m:d>
                                <m:d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137509"/>
                <a:ext cx="6270171" cy="10534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8348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4" grpId="0"/>
      <p:bldP spid="14" grpId="0" animBg="1"/>
      <p:bldP spid="16" grpId="0" animBg="1"/>
      <p:bldP spid="17" grpId="0" animBg="1"/>
      <p:bldP spid="17" grpId="1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7"/>
              <p:cNvSpPr/>
              <p:nvPr/>
            </p:nvSpPr>
            <p:spPr>
              <a:xfrm>
                <a:off x="5217518" y="1136866"/>
                <a:ext cx="5979887" cy="990977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Побудуйте графік функції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,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та знайдіть:</a:t>
                </a:r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1136866"/>
                <a:ext cx="5979887" cy="990977"/>
              </a:xfrm>
              <a:prstGeom prst="rect">
                <a:avLst/>
              </a:prstGeom>
              <a:blipFill>
                <a:blip r:embed="rId3"/>
                <a:stretch>
                  <a:fillRect t="-6135" b="-1165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p:sp>
        <p:nvSpPr>
          <p:cNvPr id="16" name="Прямоугольник 7"/>
          <p:cNvSpPr/>
          <p:nvPr/>
        </p:nvSpPr>
        <p:spPr>
          <a:xfrm>
            <a:off x="5217518" y="2714302"/>
            <a:ext cx="4221122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Область визначення функції</a:t>
            </a:r>
          </a:p>
        </p:txBody>
      </p:sp>
      <p:sp>
        <p:nvSpPr>
          <p:cNvPr id="22" name="Прямоугольник 7"/>
          <p:cNvSpPr/>
          <p:nvPr/>
        </p:nvSpPr>
        <p:spPr>
          <a:xfrm>
            <a:off x="5210077" y="3824523"/>
            <a:ext cx="4221122" cy="1384995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Проміжки зростання або спадання функції</a:t>
            </a:r>
          </a:p>
        </p:txBody>
      </p:sp>
      <p:sp>
        <p:nvSpPr>
          <p:cNvPr id="23" name="Прямоугольник 7"/>
          <p:cNvSpPr/>
          <p:nvPr/>
        </p:nvSpPr>
        <p:spPr>
          <a:xfrm>
            <a:off x="5217518" y="5365632"/>
            <a:ext cx="4221122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Область значень функції</a:t>
            </a:r>
          </a:p>
        </p:txBody>
      </p:sp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6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842453" y="1266517"/>
            <a:ext cx="6349548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 і нерівність: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842452" y="2780571"/>
                <a:ext cx="4350702" cy="532966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𝟏𝟎𝟖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2780571"/>
                <a:ext cx="4350702" cy="532966"/>
              </a:xfrm>
              <a:prstGeom prst="rect">
                <a:avLst/>
              </a:prstGeom>
              <a:blipFill>
                <a:blip r:embed="rId4"/>
                <a:stretch>
                  <a:fillRect l="-2801" t="-10227" b="-2954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860904" y="2580516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спадна</a:t>
            </a:r>
            <a:endParaRPr lang="ru-RU" sz="24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0659" y="2504172"/>
            <a:ext cx="12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зростаюча</a:t>
            </a:r>
            <a:endParaRPr lang="ru-RU" sz="20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5842451" y="3674116"/>
                <a:ext cx="4350703" cy="551048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SupPr>
                      <m:e>
                        <m:r>
                          <a:rPr lang="en-US" sz="2800" b="1" i="0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𝐥𝐨𝐠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p>
                    </m:sSub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𝟒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𝟑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1" y="3674116"/>
                <a:ext cx="4350703" cy="551048"/>
              </a:xfrm>
              <a:prstGeom prst="rect">
                <a:avLst/>
              </a:prstGeom>
              <a:blipFill>
                <a:blip r:embed="rId6"/>
                <a:stretch>
                  <a:fillRect l="-2801" t="-8889" b="-2888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5842450" y="4585744"/>
                <a:ext cx="4350703" cy="73077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𝟕</m:t>
                                </m:r>
                              </m:den>
                            </m:f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0" y="4585744"/>
                <a:ext cx="4350703" cy="730777"/>
              </a:xfrm>
              <a:prstGeom prst="rect">
                <a:avLst/>
              </a:prstGeom>
              <a:blipFill>
                <a:blip r:embed="rId7"/>
                <a:stretch>
                  <a:fillRect l="-2801" t="-91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7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34204" y="1578056"/>
            <a:ext cx="57911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2170557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34206" y="3203121"/>
                <a:ext cx="4785694" cy="5618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p>
                        </m:sSup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6" y="3203121"/>
                <a:ext cx="4785694" cy="561820"/>
              </a:xfrm>
              <a:prstGeom prst="rect">
                <a:avLst/>
              </a:prstGeom>
              <a:blipFill>
                <a:blip r:embed="rId5"/>
                <a:stretch>
                  <a:fillRect l="-2675" t="-9677" b="-2258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234206" y="4239722"/>
                <a:ext cx="4785694" cy="531812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sSup>
                          <m:sSup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p>
                        </m:sSup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𝟗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6" y="4239722"/>
                <a:ext cx="4785694" cy="531812"/>
              </a:xfrm>
              <a:prstGeom prst="rect">
                <a:avLst/>
              </a:prstGeom>
              <a:blipFill>
                <a:blip r:embed="rId6"/>
                <a:stretch>
                  <a:fillRect l="-2675" t="-11364" b="-2840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995062"/>
            <a:ext cx="54355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нерівність: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7198360" y="3446243"/>
                <a:ext cx="3393440" cy="79797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sSup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,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𝟓</m:t>
                          </m:r>
                        </m:e>
                        <m:sup>
                          <m:f>
                            <m:f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  <a:ea typeface="Tahoma" panose="020B0604030504040204" pitchFamily="34" charset="0"/>
                                      <a:cs typeface="Tahoma" panose="020B0604030504040204" pitchFamily="34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</m:num>
                            <m:den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den>
                          </m:f>
                        </m:sup>
                      </m:sSup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≥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,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𝟏𝟐𝟓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8360" y="3446243"/>
                <a:ext cx="3393440" cy="7979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522216"/>
            <a:ext cx="5435599" cy="1384995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цілих значень входять в область визначення функції?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3654211"/>
                <a:ext cx="4968240" cy="5786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𝟏𝟕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𝟏𝟒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3654211"/>
                <a:ext cx="4968240" cy="578685"/>
              </a:xfrm>
              <a:prstGeom prst="rect">
                <a:avLst/>
              </a:prstGeom>
              <a:blipFill>
                <a:blip r:embed="rId4"/>
                <a:stretch>
                  <a:fillRect l="-2454" t="-8421" b="-210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177280" y="4480379"/>
                <a:ext cx="4968240" cy="578685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𝟏𝟑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−</m:t>
                                </m:r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𝟖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𝟗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4480379"/>
                <a:ext cx="4968240" cy="578685"/>
              </a:xfrm>
              <a:prstGeom prst="rect">
                <a:avLst/>
              </a:prstGeom>
              <a:blipFill>
                <a:blip r:embed="rId6"/>
                <a:stretch>
                  <a:fillRect l="-2454" t="-9474" b="-2105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66190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46684"/>
              </p:ext>
            </p:extLst>
          </p:nvPr>
        </p:nvGraphicFramePr>
        <p:xfrm>
          <a:off x="2896640" y="1202698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 завдання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«Перевірте себе»</a:t>
                      </a: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на ст. 45-46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656049"/>
              </p:ext>
            </p:extLst>
          </p:nvPr>
        </p:nvGraphicFramePr>
        <p:xfrm>
          <a:off x="2896640" y="242264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1-7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для перевірки знань на ст.72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03566"/>
              </p:ext>
            </p:extLst>
          </p:nvPr>
        </p:nvGraphicFramePr>
        <p:xfrm>
          <a:off x="2896640" y="3649276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для підготовки до оцінювання на ст. 73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104782"/>
              </p:ext>
            </p:extLst>
          </p:nvPr>
        </p:nvGraphicFramePr>
        <p:xfrm>
          <a:off x="2896640" y="4851312"/>
          <a:ext cx="9212258" cy="10190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тематичні тести на ст. 40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Відповідаємо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15" name="Прямоугольник 7"/>
          <p:cNvSpPr/>
          <p:nvPr/>
        </p:nvSpPr>
        <p:spPr>
          <a:xfrm>
            <a:off x="5133133" y="5783007"/>
            <a:ext cx="5969551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показникової функції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 функція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/>
              <p:cNvSpPr/>
              <p:nvPr/>
            </p:nvSpPr>
            <p:spPr>
              <a:xfrm>
                <a:off x="0" y="637391"/>
                <a:ext cx="5969552" cy="1481881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 виду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sup>
                    </m:sSup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d>
                      <m:dPr>
                        <m:begChr m:val="|"/>
                        <m:endChr m:val=""/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eqArr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&gt;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≠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називається </a:t>
                </a:r>
                <a:r>
                  <a:rPr lang="uk-UA" sz="2800" b="1" dirty="0" err="1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показниковою</a:t>
                </a:r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37391"/>
                <a:ext cx="5969552" cy="1481881"/>
              </a:xfrm>
              <a:prstGeom prst="rect">
                <a:avLst/>
              </a:prstGeom>
              <a:blipFill>
                <a:blip r:embed="rId4"/>
                <a:stretch>
                  <a:fillRect b="-107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/>
          <a:srcRect l="47836"/>
          <a:stretch/>
        </p:blipFill>
        <p:spPr>
          <a:xfrm>
            <a:off x="254000" y="2132549"/>
            <a:ext cx="2895314" cy="470169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3"/>
          <a:stretch/>
        </p:blipFill>
        <p:spPr>
          <a:xfrm>
            <a:off x="243840" y="2132549"/>
            <a:ext cx="2905760" cy="47016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/>
              <p:cNvSpPr/>
              <p:nvPr/>
            </p:nvSpPr>
            <p:spPr>
              <a:xfrm>
                <a:off x="1890855" y="6175292"/>
                <a:ext cx="1684713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∈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ℝ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855" y="6175292"/>
                <a:ext cx="1684713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890855" y="4007202"/>
                <a:ext cx="13326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𝑦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Times New Roman" charset="0"/>
                          <a:cs typeface="Times New Roman" charset="0"/>
                        </a:rPr>
                        <m:t>=</m:t>
                      </m:r>
                      <m:sSup>
                        <m:sSupPr>
                          <m:ctrlP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</m:ctrlPr>
                        </m:sSupPr>
                        <m:e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2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cs typeface="Times New Roman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ru-RU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855" y="4007202"/>
                <a:ext cx="1332673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Виноска 1 (межа й риска) 22"/>
          <p:cNvSpPr/>
          <p:nvPr/>
        </p:nvSpPr>
        <p:spPr>
          <a:xfrm>
            <a:off x="4184725" y="2436021"/>
            <a:ext cx="3569654" cy="838230"/>
          </a:xfrm>
          <a:prstGeom prst="accentBorderCallout1">
            <a:avLst>
              <a:gd name="adj1" fmla="val 47537"/>
              <a:gd name="adj2" fmla="val -9400"/>
              <a:gd name="adj3" fmla="val 186045"/>
              <a:gd name="adj4" fmla="val -46605"/>
            </a:avLst>
          </a:prstGeom>
          <a:solidFill>
            <a:srgbClr val="A77315"/>
          </a:solidFill>
          <a:ln w="28575">
            <a:solidFill>
              <a:srgbClr val="A773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Показникова</a:t>
            </a:r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функція з основою 2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3065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5" grpId="1" animBg="1"/>
      <p:bldP spid="17" grpId="0"/>
      <p:bldP spid="18" grpId="0" animBg="1"/>
      <p:bldP spid="21" grpId="0" animBg="1"/>
      <p:bldP spid="22" grpId="0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</a:t>
            </a:r>
            <a:r>
              <a:rPr lang="uk-UA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показникової</a:t>
            </a:r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функції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"/>
          <a:srcRect l="47836" b="14837"/>
          <a:stretch/>
        </p:blipFill>
        <p:spPr>
          <a:xfrm>
            <a:off x="10160" y="1431509"/>
            <a:ext cx="2895314" cy="4004091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3" b="14567"/>
          <a:stretch/>
        </p:blipFill>
        <p:spPr>
          <a:xfrm>
            <a:off x="0" y="1431509"/>
            <a:ext cx="2905760" cy="4016791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3" r="43351"/>
          <a:stretch/>
        </p:blipFill>
        <p:spPr>
          <a:xfrm>
            <a:off x="8976104" y="1384708"/>
            <a:ext cx="3202992" cy="413560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4" r="43119"/>
          <a:stretch/>
        </p:blipFill>
        <p:spPr>
          <a:xfrm>
            <a:off x="8975904" y="1358900"/>
            <a:ext cx="3216096" cy="41614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7"/>
              <p:cNvSpPr/>
              <p:nvPr/>
            </p:nvSpPr>
            <p:spPr>
              <a:xfrm>
                <a:off x="611117" y="740735"/>
                <a:ext cx="1683526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17" y="740735"/>
                <a:ext cx="168352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Прямоугольник 7"/>
              <p:cNvSpPr/>
              <p:nvPr/>
            </p:nvSpPr>
            <p:spPr>
              <a:xfrm>
                <a:off x="9691946" y="740735"/>
                <a:ext cx="2216267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1946" y="740735"/>
                <a:ext cx="221626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Прямоугольник 7"/>
              <p:cNvSpPr/>
              <p:nvPr/>
            </p:nvSpPr>
            <p:spPr>
              <a:xfrm>
                <a:off x="4331468" y="1002345"/>
                <a:ext cx="316765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𝑫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ℝ</m:t>
                      </m:r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1002345"/>
                <a:ext cx="3167656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7"/>
              <p:cNvSpPr/>
              <p:nvPr/>
            </p:nvSpPr>
            <p:spPr>
              <a:xfrm>
                <a:off x="4331468" y="1732248"/>
                <a:ext cx="316765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𝑬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;∞</m:t>
                          </m:r>
                        </m:e>
                      </m:d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1732248"/>
                <a:ext cx="3167656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Прямоугольник 7"/>
              <p:cNvSpPr/>
              <p:nvPr/>
            </p:nvSpPr>
            <p:spPr>
              <a:xfrm>
                <a:off x="4331468" y="2462151"/>
                <a:ext cx="3167656" cy="954107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при всіх значеннях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∈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ℝ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5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68" y="2462151"/>
                <a:ext cx="3167656" cy="954107"/>
              </a:xfrm>
              <a:prstGeom prst="rect">
                <a:avLst/>
              </a:prstGeom>
              <a:blipFill>
                <a:blip r:embed="rId12"/>
                <a:stretch>
                  <a:fillRect l="-3468" t="-7692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Прямоугольник 7"/>
              <p:cNvSpPr/>
              <p:nvPr/>
            </p:nvSpPr>
            <p:spPr>
              <a:xfrm>
                <a:off x="4001885" y="3512854"/>
                <a:ext cx="3877610" cy="98488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400" b="1" dirty="0">
                    <a:effectLst/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4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зростаюча</a:t>
                </a:r>
              </a:p>
              <a:p>
                <a:pPr algn="ctr"/>
                <a:endParaRPr lang="ru-RU" sz="10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</a:t>
                </a:r>
                <a:r>
                  <a:rPr lang="uk-UA" sz="2400" b="1" dirty="0">
                    <a:ea typeface="Cambria Math" panose="02040503050406030204" pitchFamily="18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спадна</a:t>
                </a:r>
              </a:p>
            </p:txBody>
          </p:sp>
        </mc:Choice>
        <mc:Fallback xmlns="">
          <p:sp>
            <p:nvSpPr>
              <p:cNvPr id="6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885" y="3512854"/>
                <a:ext cx="3877610" cy="984885"/>
              </a:xfrm>
              <a:prstGeom prst="rect">
                <a:avLst/>
              </a:prstGeom>
              <a:blipFill>
                <a:blip r:embed="rId14"/>
                <a:stretch>
                  <a:fillRect t="-6790" b="-11111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6234545" y="5930846"/>
            <a:ext cx="4867853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цю властивість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9610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0" grpId="0" animBg="1"/>
      <p:bldP spid="51" grpId="0" animBg="1"/>
      <p:bldP spid="52" grpId="0" animBg="1"/>
      <p:bldP spid="55" grpId="0" animBg="1"/>
      <p:bldP spid="57" grpId="0" animBg="1"/>
      <p:bldP spid="64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0" grpId="6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Показникові рівняння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3962685" y="5715402"/>
            <a:ext cx="7139999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теорему використаємо для розв’язку показникового рівняння?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0" y="1840969"/>
                <a:ext cx="5273040" cy="138499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рівність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 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sSub>
                          <m:sSubPr>
                            <m:ctrlP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</m:sup>
                    </m:sSup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виконується тоді й тільки тоді, коли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</m:t>
                        </m:r>
                      </m:sub>
                    </m:sSub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sSub>
                      <m:sSub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40969"/>
                <a:ext cx="5273040" cy="1384995"/>
              </a:xfrm>
              <a:prstGeom prst="rect">
                <a:avLst/>
              </a:prstGeom>
              <a:blipFill>
                <a:blip r:embed="rId3"/>
                <a:stretch>
                  <a:fillRect t="-5286" r="-4277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Блок-схема: знак завершення 16"/>
          <p:cNvSpPr/>
          <p:nvPr/>
        </p:nvSpPr>
        <p:spPr>
          <a:xfrm>
            <a:off x="0" y="1004126"/>
            <a:ext cx="2838247" cy="620356"/>
          </a:xfrm>
          <a:prstGeom prst="flowChartTerminator">
            <a:avLst/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7"/>
          <p:cNvSpPr/>
          <p:nvPr/>
        </p:nvSpPr>
        <p:spPr>
          <a:xfrm>
            <a:off x="5498275" y="5930845"/>
            <a:ext cx="5604409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Який із неї слідує наслідок?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Блок-схема: знак завершення 20"/>
          <p:cNvSpPr/>
          <p:nvPr/>
        </p:nvSpPr>
        <p:spPr>
          <a:xfrm>
            <a:off x="0" y="3592007"/>
            <a:ext cx="2838247" cy="620356"/>
          </a:xfrm>
          <a:prstGeom prst="flowChartTerminator">
            <a:avLst/>
          </a:prstGeom>
          <a:solidFill>
            <a:srgbClr val="455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Наслідок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7"/>
              <p:cNvSpPr/>
              <p:nvPr/>
            </p:nvSpPr>
            <p:spPr>
              <a:xfrm>
                <a:off x="0" y="4439871"/>
                <a:ext cx="5273040" cy="908454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|"/>
                          <m:ctrlPr>
                            <a:rPr lang="uk-UA" sz="2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p>
                                <m:sSup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p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2800" b="1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uk-UA" sz="2800" b="1" i="1"/>
                                <m:t> і 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r>
                                <a:rPr lang="ru-RU" sz="28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eqArr>
                        </m:e>
                      </m:d>
                      <m:r>
                        <a:rPr lang="uk-UA" sz="2800" b="1" i="1">
                          <a:latin typeface="Cambria Math" panose="02040503050406030204" pitchFamily="18" charset="0"/>
                        </a:rPr>
                        <m:t> ⇔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439871"/>
                <a:ext cx="5273040" cy="9084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7"/>
          <p:cNvSpPr/>
          <p:nvPr/>
        </p:nvSpPr>
        <p:spPr>
          <a:xfrm>
            <a:off x="3962686" y="5685533"/>
            <a:ext cx="7139998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ми знаємо методи розв’язування показникових рівнянь?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7"/>
          <p:cNvSpPr/>
          <p:nvPr/>
        </p:nvSpPr>
        <p:spPr>
          <a:xfrm>
            <a:off x="6858000" y="847595"/>
            <a:ext cx="5334000" cy="1200329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 зведення обох частин рівняння до степенів з однаковими основами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5755263" y="1025742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7"/>
          <p:cNvSpPr/>
          <p:nvPr/>
        </p:nvSpPr>
        <p:spPr>
          <a:xfrm>
            <a:off x="6461785" y="5685532"/>
            <a:ext cx="4640899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 сутність цього методу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7"/>
          <p:cNvSpPr/>
          <p:nvPr/>
        </p:nvSpPr>
        <p:spPr>
          <a:xfrm>
            <a:off x="6857999" y="2601918"/>
            <a:ext cx="5334001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 уведення нової змінної</a:t>
            </a:r>
          </a:p>
        </p:txBody>
      </p:sp>
      <p:sp>
        <p:nvSpPr>
          <p:cNvPr id="29" name="Овал 28"/>
          <p:cNvSpPr/>
          <p:nvPr/>
        </p:nvSpPr>
        <p:spPr>
          <a:xfrm>
            <a:off x="5755263" y="2656955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7"/>
          <p:cNvSpPr/>
          <p:nvPr/>
        </p:nvSpPr>
        <p:spPr>
          <a:xfrm>
            <a:off x="6857999" y="4146650"/>
            <a:ext cx="5334001" cy="954107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Функціонально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графічний метод</a:t>
            </a:r>
          </a:p>
        </p:txBody>
      </p:sp>
      <p:sp>
        <p:nvSpPr>
          <p:cNvPr id="31" name="Овал 30"/>
          <p:cNvSpPr/>
          <p:nvPr/>
        </p:nvSpPr>
        <p:spPr>
          <a:xfrm>
            <a:off x="5755263" y="4171243"/>
            <a:ext cx="844034" cy="844034"/>
          </a:xfrm>
          <a:prstGeom prst="ellipse">
            <a:avLst/>
          </a:prstGeom>
          <a:solidFill>
            <a:srgbClr val="54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8098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"/>
                            </p:stCondLst>
                            <p:childTnLst>
                              <p:par>
                                <p:cTn id="1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50"/>
                            </p:stCondLst>
                            <p:childTnLst>
                              <p:par>
                                <p:cTn id="1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50"/>
                            </p:stCondLst>
                            <p:childTnLst>
                              <p:par>
                                <p:cTn id="1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0" grpId="1" animBg="1"/>
      <p:bldP spid="16" grpId="0" animBg="1"/>
      <p:bldP spid="17" grpId="0" animBg="1"/>
      <p:bldP spid="18" grpId="0" animBg="1"/>
      <p:bldP spid="18" grpId="1" animBg="1"/>
      <p:bldP spid="21" grpId="0" animBg="1"/>
      <p:bldP spid="22" grpId="0" animBg="1"/>
      <p:bldP spid="23" grpId="0" animBg="1"/>
      <p:bldP spid="23" grpId="1" animBg="1"/>
      <p:bldP spid="25" grpId="0" animBg="1"/>
      <p:bldP spid="26" grpId="0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Показникові нерівності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3962685" y="5715402"/>
            <a:ext cx="7139999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Яку теорему використаємо для розв’язку показникової нерівності?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0" y="2028244"/>
                <a:ext cx="7802880" cy="2089418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 нерівність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sup>
                    </m:sSup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𝒈</m:t>
                        </m:r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рівносильна нерівності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𝒈</m:t>
                    </m:r>
                    <m:d>
                      <m:d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;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endParaRPr lang="uk-UA" sz="1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то нерівність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sup>
                    </m:sSup>
                    <m:r>
                      <a:rPr lang="uk-UA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𝒂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𝒈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sup>
                    </m:sSup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рівносильна нерівності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𝒇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𝒈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d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28244"/>
                <a:ext cx="7802880" cy="2089418"/>
              </a:xfrm>
              <a:prstGeom prst="rect">
                <a:avLst/>
              </a:prstGeom>
              <a:blipFill>
                <a:blip r:embed="rId3"/>
                <a:stretch>
                  <a:fillRect l="-313" t="-2047" b="-731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Блок-схема: знак завершення 31"/>
          <p:cNvSpPr/>
          <p:nvPr/>
        </p:nvSpPr>
        <p:spPr>
          <a:xfrm>
            <a:off x="0" y="1016001"/>
            <a:ext cx="2838247" cy="620356"/>
          </a:xfrm>
          <a:prstGeom prst="flowChartTerminator">
            <a:avLst/>
          </a:prstGeom>
          <a:solidFill>
            <a:srgbClr val="906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Теорема</a:t>
            </a:r>
            <a:endParaRPr lang="uk-UA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Прямоугольник 7"/>
          <p:cNvSpPr/>
          <p:nvPr/>
        </p:nvSpPr>
        <p:spPr>
          <a:xfrm>
            <a:off x="2056410" y="5715402"/>
            <a:ext cx="904627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Поясніть, які методи можемо використовувати для розв’язку показникових нерівностей?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38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0" grpId="1" animBg="1"/>
      <p:bldP spid="24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3962685" y="5930846"/>
            <a:ext cx="7139999" cy="523220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логарифма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7"/>
              <p:cNvSpPr/>
              <p:nvPr/>
            </p:nvSpPr>
            <p:spPr>
              <a:xfrm>
                <a:off x="979205" y="3129616"/>
                <a:ext cx="2102177" cy="70788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40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40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4000" b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4000" b="1" i="1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en-US" sz="4000" b="1" i="1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𝒃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205" y="3129616"/>
                <a:ext cx="2102177" cy="7078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Виноска 1 (межа й риска) 6"/>
          <p:cNvSpPr/>
          <p:nvPr/>
        </p:nvSpPr>
        <p:spPr>
          <a:xfrm>
            <a:off x="3111143" y="4216943"/>
            <a:ext cx="4750514" cy="765405"/>
          </a:xfrm>
          <a:prstGeom prst="accentBorderCallout1">
            <a:avLst>
              <a:gd name="adj1" fmla="val 52567"/>
              <a:gd name="adj2" fmla="val -1701"/>
              <a:gd name="adj3" fmla="val -44979"/>
              <a:gd name="adj4" fmla="val -17409"/>
            </a:avLst>
          </a:prstGeom>
          <a:solidFill>
            <a:srgbClr val="696969"/>
          </a:solidFill>
          <a:ln w="12700"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Основа завжди додатна та відмінна від одиниці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Кільце 7"/>
          <p:cNvSpPr/>
          <p:nvPr/>
        </p:nvSpPr>
        <p:spPr>
          <a:xfrm>
            <a:off x="2011743" y="3502081"/>
            <a:ext cx="399213" cy="399213"/>
          </a:xfrm>
          <a:prstGeom prst="donut">
            <a:avLst>
              <a:gd name="adj" fmla="val 1204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" name="Виноска 1 (межа й риска) 8"/>
          <p:cNvSpPr/>
          <p:nvPr/>
        </p:nvSpPr>
        <p:spPr>
          <a:xfrm>
            <a:off x="3192942" y="1995383"/>
            <a:ext cx="3277171" cy="510761"/>
          </a:xfrm>
          <a:prstGeom prst="accentBorderCallout1">
            <a:avLst>
              <a:gd name="adj1" fmla="val 52567"/>
              <a:gd name="adj2" fmla="val -1701"/>
              <a:gd name="adj3" fmla="val 247596"/>
              <a:gd name="adj4" fmla="val -21989"/>
            </a:avLst>
          </a:prstGeom>
          <a:solidFill>
            <a:srgbClr val="696969"/>
          </a:solidFill>
          <a:ln w="12700">
            <a:solidFill>
              <a:srgbClr val="6969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Завжди додатне</a:t>
            </a:r>
            <a:endParaRPr lang="uk-UA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Кільце 9"/>
          <p:cNvSpPr/>
          <p:nvPr/>
        </p:nvSpPr>
        <p:spPr>
          <a:xfrm>
            <a:off x="2303099" y="3238639"/>
            <a:ext cx="526884" cy="526884"/>
          </a:xfrm>
          <a:prstGeom prst="donut">
            <a:avLst>
              <a:gd name="adj" fmla="val 80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5564927" y="2715419"/>
                <a:ext cx="210217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4927" y="2715419"/>
                <a:ext cx="210217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564927" y="3389622"/>
                <a:ext cx="210217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4927" y="3389622"/>
                <a:ext cx="2102177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7"/>
              <p:cNvSpPr/>
              <p:nvPr/>
            </p:nvSpPr>
            <p:spPr>
              <a:xfrm>
                <a:off x="9207090" y="3052520"/>
                <a:ext cx="2102177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𝒃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07090" y="3052520"/>
                <a:ext cx="2102177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 сполучна лінія 13"/>
          <p:cNvCxnSpPr/>
          <p:nvPr/>
        </p:nvCxnSpPr>
        <p:spPr>
          <a:xfrm>
            <a:off x="7768779" y="2715419"/>
            <a:ext cx="0" cy="1197423"/>
          </a:xfrm>
          <a:prstGeom prst="line">
            <a:avLst/>
          </a:prstGeom>
          <a:ln w="38100">
            <a:solidFill>
              <a:srgbClr val="2B5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ілка вправо 14"/>
          <p:cNvSpPr/>
          <p:nvPr/>
        </p:nvSpPr>
        <p:spPr>
          <a:xfrm>
            <a:off x="8011885" y="3129616"/>
            <a:ext cx="774161" cy="372465"/>
          </a:xfrm>
          <a:prstGeom prst="rightArrow">
            <a:avLst/>
          </a:prstGeom>
          <a:solidFill>
            <a:srgbClr val="2B5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8885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"/>
                            </p:stCondLst>
                            <p:childTnLst>
                              <p:par>
                                <p:cTn id="4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0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логарифма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20" name="Прямоугольник 7"/>
          <p:cNvSpPr/>
          <p:nvPr/>
        </p:nvSpPr>
        <p:spPr>
          <a:xfrm>
            <a:off x="5760720" y="5783007"/>
            <a:ext cx="534196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</a:t>
            </a:r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теорему про логарифм добутку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0" y="897804"/>
                <a:ext cx="4744720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𝒙𝒚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97804"/>
                <a:ext cx="4744720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Прямоугольник 7"/>
          <p:cNvSpPr/>
          <p:nvPr/>
        </p:nvSpPr>
        <p:spPr>
          <a:xfrm>
            <a:off x="5760720" y="5783005"/>
            <a:ext cx="534196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логарифм частки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7"/>
          <p:cNvSpPr/>
          <p:nvPr/>
        </p:nvSpPr>
        <p:spPr>
          <a:xfrm>
            <a:off x="5205880" y="897804"/>
            <a:ext cx="3806040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 добутку</a:t>
            </a:r>
          </a:p>
        </p:txBody>
      </p:sp>
      <p:sp>
        <p:nvSpPr>
          <p:cNvPr id="26" name="Прямоугольник 7"/>
          <p:cNvSpPr/>
          <p:nvPr/>
        </p:nvSpPr>
        <p:spPr>
          <a:xfrm>
            <a:off x="5760720" y="5783004"/>
            <a:ext cx="534196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логарифм степеня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Прямоугольник 7"/>
          <p:cNvSpPr/>
          <p:nvPr/>
        </p:nvSpPr>
        <p:spPr>
          <a:xfrm>
            <a:off x="3844156" y="5783004"/>
            <a:ext cx="7258528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теорему про перехід від однієї основи логарифма до іншої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7"/>
          <p:cNvSpPr/>
          <p:nvPr/>
        </p:nvSpPr>
        <p:spPr>
          <a:xfrm>
            <a:off x="5760720" y="5783006"/>
            <a:ext cx="534196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Які умови накладаються на цю теорему?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7"/>
              <p:cNvSpPr/>
              <p:nvPr/>
            </p:nvSpPr>
            <p:spPr>
              <a:xfrm>
                <a:off x="9251080" y="682360"/>
                <a:ext cx="2958406" cy="95410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∀ 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uk-UA" sz="2800" b="1" i="1" dirty="0"/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800" b="1" i="1">
                          <a:latin typeface="Cambria Math" panose="02040503050406030204" pitchFamily="18" charset="0"/>
                        </a:rPr>
                        <m:t>і 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uk-UA" sz="4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1080" y="682360"/>
                <a:ext cx="2958406" cy="9541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7"/>
              <p:cNvSpPr/>
              <p:nvPr/>
            </p:nvSpPr>
            <p:spPr>
              <a:xfrm>
                <a:off x="0" y="2142733"/>
                <a:ext cx="4744720" cy="910186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f>
                            <m:f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num>
                            <m:den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den>
                          </m:f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−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42733"/>
                <a:ext cx="4744720" cy="9101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7"/>
          <p:cNvSpPr/>
          <p:nvPr/>
        </p:nvSpPr>
        <p:spPr>
          <a:xfrm>
            <a:off x="5205880" y="2336216"/>
            <a:ext cx="3806040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 частки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7"/>
              <p:cNvSpPr/>
              <p:nvPr/>
            </p:nvSpPr>
            <p:spPr>
              <a:xfrm>
                <a:off x="0" y="3523578"/>
                <a:ext cx="4744720" cy="539315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𝜷</m:t>
                              </m:r>
                            </m:sup>
                          </m:sSup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uk-UA" sz="2800" b="1" i="1">
                          <a:latin typeface="Cambria Math" panose="02040503050406030204" pitchFamily="18" charset="0"/>
                        </a:rPr>
                        <m:t>𝜷</m:t>
                      </m:r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523578"/>
                <a:ext cx="4744720" cy="53931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Прямоугольник 7"/>
          <p:cNvSpPr/>
          <p:nvPr/>
        </p:nvSpPr>
        <p:spPr>
          <a:xfrm>
            <a:off x="5205880" y="3531625"/>
            <a:ext cx="3806040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 </a:t>
            </a:r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степеня</a:t>
            </a:r>
            <a:endParaRPr lang="uk-UA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9233594" y="3316181"/>
                <a:ext cx="2958406" cy="83099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:r>
                  <a:rPr lang="uk-UA" sz="24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</a:t>
                </a:r>
                <a:r>
                  <a:rPr lang="uk-UA" sz="2400" b="1" dirty="0"/>
                  <a:t> 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≠</m:t>
                    </m:r>
                    <m:r>
                      <a:rPr lang="uk-UA" sz="2400" b="1" i="1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uk-UA" sz="2400" b="1" i="1" dirty="0"/>
              </a:p>
              <a:p>
                <a:pPr algn="ctr"/>
                <a14:m>
                  <m:oMath xmlns:m="http://schemas.openxmlformats.org/officeDocument/2006/math">
                    <m:r>
                      <a:rPr lang="uk-UA" sz="2400" b="1" i="1">
                        <a:latin typeface="Cambria Math" panose="02040503050406030204" pitchFamily="18" charset="0"/>
                      </a:rPr>
                      <m:t>і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uk-UA" sz="2400" b="1" dirty="0"/>
                  <a:t> то </a:t>
                </a:r>
                <a14:m>
                  <m:oMath xmlns:m="http://schemas.openxmlformats.org/officeDocument/2006/math">
                    <m:r>
                      <a:rPr lang="uk-UA" sz="2400" b="1" i="1">
                        <a:latin typeface="Cambria Math" panose="02040503050406030204" pitchFamily="18" charset="0"/>
                      </a:rPr>
                      <m:t>∀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𝜷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ℝ</m:t>
                    </m:r>
                  </m:oMath>
                </a14:m>
                <a:endParaRPr lang="uk-UA" sz="4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3594" y="3316181"/>
                <a:ext cx="2958406" cy="830997"/>
              </a:xfrm>
              <a:prstGeom prst="rect">
                <a:avLst/>
              </a:prstGeom>
              <a:blipFill>
                <a:blip r:embed="rId7"/>
                <a:stretch>
                  <a:fillRect l="-3299" t="-8088" b="-1617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/>
              <p:cNvSpPr/>
              <p:nvPr/>
            </p:nvSpPr>
            <p:spPr>
              <a:xfrm>
                <a:off x="-1" y="4528590"/>
                <a:ext cx="3610099" cy="98636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uk-UA" sz="2800" b="1" i="0">
                                  <a:latin typeface="Cambria Math" panose="02040503050406030204" pitchFamily="18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>
                              <a:latin typeface="Cambria Math" panose="02040503050406030204" pitchFamily="18" charset="0"/>
                            </a:rPr>
                            <m:t>𝒃</m:t>
                          </m:r>
                        </m:e>
                      </m:func>
                      <m:r>
                        <a:rPr lang="uk-UA" sz="28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uk-UA" sz="28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uk-UA" sz="2800" b="1" i="0">
                                      <a:latin typeface="Cambria Math" panose="02040503050406030204" pitchFamily="18" charset="0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uk-UA" sz="2800" b="1" i="1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uk-UA" sz="2800" b="1" i="1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4528590"/>
                <a:ext cx="3610099" cy="98636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Прямоугольник 7"/>
          <p:cNvSpPr/>
          <p:nvPr/>
        </p:nvSpPr>
        <p:spPr>
          <a:xfrm>
            <a:off x="4078559" y="4544716"/>
            <a:ext cx="4933361" cy="954107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Перехід від однієї основи логарифма до іншої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/>
              <p:cNvSpPr/>
              <p:nvPr/>
            </p:nvSpPr>
            <p:spPr>
              <a:xfrm>
                <a:off x="9251079" y="4606270"/>
                <a:ext cx="2958406" cy="830997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uk-UA" sz="2400" b="1" i="1">
                        <a:latin typeface="Cambria Math" panose="02040503050406030204" pitchFamily="18" charset="0"/>
                      </a:rPr>
                      <m:t>∀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𝒃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&gt;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uk-UA" sz="2400" b="1" dirty="0"/>
                  <a:t> і </a:t>
                </a:r>
                <a14:m>
                  <m:oMath xmlns:m="http://schemas.openxmlformats.org/officeDocument/2006/math">
                    <m:r>
                      <a:rPr lang="uk-UA" sz="24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𝒄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≠</m:t>
                    </m:r>
                    <m:r>
                      <a:rPr lang="uk-UA" sz="2400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uk-UA" sz="4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1079" y="4606270"/>
                <a:ext cx="2958406" cy="830997"/>
              </a:xfrm>
              <a:prstGeom prst="rect">
                <a:avLst/>
              </a:prstGeom>
              <a:blipFill>
                <a:blip r:embed="rId9"/>
                <a:stretch>
                  <a:fillRect b="-1617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27115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"/>
                            </p:stCondLst>
                            <p:childTnLst>
                              <p:par>
                                <p:cTn id="10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48148E-6 L 1.875E-6 0.10972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50"/>
                            </p:stCondLst>
                            <p:childTnLst>
                              <p:par>
                                <p:cTn id="1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xit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50"/>
                            </p:stCondLst>
                            <p:childTnLst>
                              <p:par>
                                <p:cTn id="2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2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xit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 animBg="1"/>
      <p:bldP spid="20" grpId="1" animBg="1"/>
      <p:bldP spid="16" grpId="0" animBg="1"/>
      <p:bldP spid="22" grpId="0" animBg="1"/>
      <p:bldP spid="22" grpId="1" animBg="1"/>
      <p:bldP spid="17" grpId="0" animBg="1"/>
      <p:bldP spid="17" grpId="1" animBg="1"/>
      <p:bldP spid="26" grpId="0" animBg="1"/>
      <p:bldP spid="26" grpId="1" animBg="1"/>
      <p:bldP spid="30" grpId="0" animBg="1"/>
      <p:bldP spid="30" grpId="1" animBg="1"/>
      <p:bldP spid="18" grpId="0" animBg="1"/>
      <p:bldP spid="18" grpId="1" animBg="1"/>
      <p:bldP spid="18" grpId="2" animBg="1"/>
      <p:bldP spid="18" grpId="3" animBg="1"/>
      <p:bldP spid="18" grpId="4" animBg="1"/>
      <p:bldP spid="18" grpId="5" animBg="1"/>
      <p:bldP spid="18" grpId="6" animBg="1"/>
      <p:bldP spid="18" grpId="7" animBg="1"/>
      <p:bldP spid="21" grpId="0" animBg="1"/>
      <p:bldP spid="21" grpId="1" animBg="1"/>
      <p:bldP spid="21" grpId="2" animBg="1"/>
      <p:bldP spid="23" grpId="0" animBg="1"/>
      <p:bldP spid="25" grpId="0" animBg="1"/>
      <p:bldP spid="27" grpId="0" animBg="1"/>
      <p:bldP spid="28" grpId="0" animBg="1"/>
      <p:bldP spid="29" grpId="0" animBg="1"/>
      <p:bldP spid="29" grpId="1" animBg="1"/>
      <p:bldP spid="31" grpId="0" animBg="1"/>
      <p:bldP spid="32" grpId="0" animBg="1"/>
      <p:bldP spid="33" grpId="0" animBg="1"/>
      <p:bldP spid="3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7"/>
              <p:cNvSpPr/>
              <p:nvPr/>
            </p:nvSpPr>
            <p:spPr>
              <a:xfrm>
                <a:off x="2194560" y="5776362"/>
                <a:ext cx="9027667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то при яких значеннях «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» вираз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 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буде </a:t>
                </a:r>
                <a:r>
                  <a:rPr lang="ru-RU" sz="28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мати</a:t>
                </a:r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зміст</a:t>
                </a:r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4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560" y="5776362"/>
                <a:ext cx="9027667" cy="954107"/>
              </a:xfrm>
              <a:prstGeom prst="rect">
                <a:avLst/>
              </a:prstGeom>
              <a:blipFill>
                <a:blip r:embed="rId3"/>
                <a:stretch>
                  <a:fillRect t="-7692" r="-473" b="-1666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Логарифмічна функція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886" y="5708758"/>
            <a:ext cx="1089316" cy="10893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7"/>
              <p:cNvSpPr/>
              <p:nvPr/>
            </p:nvSpPr>
            <p:spPr>
              <a:xfrm>
                <a:off x="0" y="4241219"/>
                <a:ext cx="6183982" cy="1384995"/>
              </a:xfrm>
              <a:prstGeom prst="rect">
                <a:avLst/>
              </a:prstGeom>
              <a:solidFill>
                <a:srgbClr val="696969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𝒊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вираз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 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має змісти лише для додатних значень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</m:oMath>
                </a14:m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4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241219"/>
                <a:ext cx="6183982" cy="1384995"/>
              </a:xfrm>
              <a:prstGeom prst="rect">
                <a:avLst/>
              </a:prstGeom>
              <a:blipFill>
                <a:blip r:embed="rId10"/>
                <a:stretch>
                  <a:fillRect l="-1282" t="-5286" r="-1282" b="-1101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Вигнута вправо стрілка 7"/>
          <p:cNvSpPr/>
          <p:nvPr/>
        </p:nvSpPr>
        <p:spPr>
          <a:xfrm flipV="1">
            <a:off x="6323989" y="2560366"/>
            <a:ext cx="1175126" cy="2582281"/>
          </a:xfrm>
          <a:prstGeom prst="curvedLeftArrow">
            <a:avLst>
              <a:gd name="adj1" fmla="val 25000"/>
              <a:gd name="adj2" fmla="val 43238"/>
              <a:gd name="adj3" fmla="val 62065"/>
            </a:avLst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55" name="Пряма сполучна лінія 54"/>
          <p:cNvCxnSpPr/>
          <p:nvPr/>
        </p:nvCxnSpPr>
        <p:spPr>
          <a:xfrm>
            <a:off x="6323989" y="4241219"/>
            <a:ext cx="0" cy="1375568"/>
          </a:xfrm>
          <a:prstGeom prst="line">
            <a:avLst/>
          </a:prstGeom>
          <a:ln w="38100">
            <a:solidFill>
              <a:srgbClr val="6969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3096052" y="2560366"/>
                <a:ext cx="2999948" cy="523220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𝑫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𝒇</m:t>
                          </m:r>
                        </m:e>
                      </m:d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d>
                        <m:dPr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𝟎</m:t>
                          </m:r>
                          <m: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;+∞</m:t>
                          </m:r>
                        </m:e>
                      </m:d>
                    </m:oMath>
                  </m:oMathPara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6052" y="2560366"/>
                <a:ext cx="2999948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390" y="624410"/>
            <a:ext cx="7359610" cy="623359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9"/>
          <a:stretch/>
        </p:blipFill>
        <p:spPr>
          <a:xfrm>
            <a:off x="4832390" y="624410"/>
            <a:ext cx="7359610" cy="57567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Виноска 1 (межа й риска) 29"/>
              <p:cNvSpPr/>
              <p:nvPr/>
            </p:nvSpPr>
            <p:spPr>
              <a:xfrm>
                <a:off x="9797150" y="4173091"/>
                <a:ext cx="1716454" cy="370370"/>
              </a:xfrm>
              <a:prstGeom prst="accentBorderCallout1">
                <a:avLst>
                  <a:gd name="adj1" fmla="val 50082"/>
                  <a:gd name="adj2" fmla="val -4457"/>
                  <a:gd name="adj3" fmla="val -81205"/>
                  <a:gd name="adj4" fmla="val -68573"/>
                </a:avLst>
              </a:prstGeom>
              <a:solidFill>
                <a:srgbClr val="3C5A59"/>
              </a:solidFill>
              <a:ln w="28575">
                <a:solidFill>
                  <a:srgbClr val="3C5A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func>
                        <m:funcPr>
                          <m:ctrlP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</m:e>
                      </m:func>
                    </m:oMath>
                  </m:oMathPara>
                </a14:m>
                <a:endParaRPr lang="uk-UA" sz="24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0" name="Виноска 1 (межа й риска)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7150" y="4173091"/>
                <a:ext cx="1716454" cy="370370"/>
              </a:xfrm>
              <a:prstGeom prst="accentBorderCallout1">
                <a:avLst>
                  <a:gd name="adj1" fmla="val 50082"/>
                  <a:gd name="adj2" fmla="val -4457"/>
                  <a:gd name="adj3" fmla="val -81205"/>
                  <a:gd name="adj4" fmla="val -68573"/>
                </a:avLst>
              </a:prstGeom>
              <a:blipFill>
                <a:blip r:embed="rId16"/>
                <a:stretch>
                  <a:fillRect b="-2273"/>
                </a:stretch>
              </a:blipFill>
              <a:ln w="28575">
                <a:solidFill>
                  <a:srgbClr val="3C5A59"/>
                </a:solidFill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7"/>
              <p:cNvSpPr/>
              <p:nvPr/>
            </p:nvSpPr>
            <p:spPr>
              <a:xfrm>
                <a:off x="-6477" y="671496"/>
                <a:ext cx="5608948" cy="1481881"/>
              </a:xfrm>
              <a:prstGeom prst="rect">
                <a:avLst/>
              </a:prstGeom>
              <a:solidFill>
                <a:srgbClr val="455B6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Функція виду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 </m:t>
                    </m:r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d>
                      <m:dPr>
                        <m:begChr m:val="|"/>
                        <m:endChr m:val=""/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eqArrPr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&gt;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𝒂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≠</m:t>
                            </m:r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eqArr>
                      </m:e>
                    </m:d>
                  </m:oMath>
                </a14:m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називається логарифмічною</a:t>
                </a:r>
                <a:endParaRPr lang="en-US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477" y="671496"/>
                <a:ext cx="5608948" cy="1481881"/>
              </a:xfrm>
              <a:prstGeom prst="rect">
                <a:avLst/>
              </a:prstGeom>
              <a:blipFill>
                <a:blip r:embed="rId21"/>
                <a:stretch>
                  <a:fillRect l="-2065" r="-1739" b="-107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Рисунок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  <p:sp>
        <p:nvSpPr>
          <p:cNvPr id="48" name="Прямоугольник 7"/>
          <p:cNvSpPr/>
          <p:nvPr/>
        </p:nvSpPr>
        <p:spPr>
          <a:xfrm>
            <a:off x="6096000" y="5770544"/>
            <a:ext cx="5006684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означення логарифмічної функції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682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"/>
                            </p:stCondLst>
                            <p:childTnLst>
                              <p:par>
                                <p:cTn id="6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6" presetClass="exit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0.25416 -0.03796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-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" grpId="0"/>
      <p:bldP spid="43" grpId="0" animBg="1"/>
      <p:bldP spid="43" grpId="1" animBg="1"/>
      <p:bldP spid="8" grpId="0" animBg="1"/>
      <p:bldP spid="8" grpId="1" animBg="1"/>
      <p:bldP spid="14" grpId="0" animBg="1"/>
      <p:bldP spid="14" grpId="1" animBg="1"/>
      <p:bldP spid="14" grpId="2" animBg="1"/>
      <p:bldP spid="30" grpId="0" animBg="1"/>
      <p:bldP spid="25" grpId="0" animBg="1"/>
      <p:bldP spid="48" grpId="0" animBg="1"/>
      <p:bldP spid="4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234545" y="5783007"/>
                <a:ext cx="4867853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Вкажіть проміжки знакосталості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4545" y="5783007"/>
                <a:ext cx="4867853" cy="954107"/>
              </a:xfrm>
              <a:prstGeom prst="rect">
                <a:avLst/>
              </a:prstGeom>
              <a:blipFill>
                <a:blip r:embed="rId2"/>
                <a:stretch>
                  <a:fillRect t="-7051" b="-1666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7"/>
              <p:cNvSpPr/>
              <p:nvPr/>
            </p:nvSpPr>
            <p:spPr>
              <a:xfrm>
                <a:off x="5576219" y="5783007"/>
                <a:ext cx="5526179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Вкажіть проміжки знакосталості при </a:t>
                </a:r>
                <a14:m>
                  <m:oMath xmlns:m="http://schemas.openxmlformats.org/officeDocument/2006/math">
                    <m:r>
                      <a:rPr lang="uk-UA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3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6219" y="5783007"/>
                <a:ext cx="5526179" cy="954107"/>
              </a:xfrm>
              <a:prstGeom prst="rect">
                <a:avLst/>
              </a:prstGeom>
              <a:blipFill>
                <a:blip r:embed="rId3"/>
                <a:stretch>
                  <a:fillRect t="-7051" b="-1666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7"/>
              <p:cNvSpPr/>
              <p:nvPr/>
            </p:nvSpPr>
            <p:spPr>
              <a:xfrm>
                <a:off x="6277094" y="5783007"/>
                <a:ext cx="4825447" cy="954107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Вкажіть проміжки монотонності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094" y="5783007"/>
                <a:ext cx="4825447" cy="954107"/>
              </a:xfrm>
              <a:prstGeom prst="rect">
                <a:avLst/>
              </a:prstGeom>
              <a:blipFill>
                <a:blip r:embed="rId4"/>
                <a:stretch>
                  <a:fillRect t="-7051" b="-16667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7"/>
              <p:cNvSpPr/>
              <p:nvPr/>
            </p:nvSpPr>
            <p:spPr>
              <a:xfrm>
                <a:off x="2090057" y="6235874"/>
                <a:ext cx="9012484" cy="523220"/>
              </a:xfrm>
              <a:prstGeom prst="rect">
                <a:avLst/>
              </a:prstGeom>
              <a:solidFill>
                <a:srgbClr val="726F54"/>
              </a:solidFill>
              <a:ln>
                <a:noFill/>
              </a:ln>
              <a:effectLst>
                <a:softEdge rad="0"/>
              </a:effectLst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Вкажіть проміжки монотонності при </a:t>
                </a:r>
                <a14:m>
                  <m:oMath xmlns:m="http://schemas.openxmlformats.org/officeDocument/2006/math">
                    <m:r>
                      <a:rPr lang="uk-UA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uk-UA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5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0057" y="6235874"/>
                <a:ext cx="9012484" cy="523220"/>
              </a:xfrm>
              <a:prstGeom prst="rect">
                <a:avLst/>
              </a:prstGeom>
              <a:blipFill>
                <a:blip r:embed="rId5"/>
                <a:stretch>
                  <a:fillRect t="-13953" b="-30233"/>
                </a:stretch>
              </a:blipFill>
              <a:ln>
                <a:noFill/>
              </a:ln>
              <a:effectLst>
                <a:softEdge rad="0"/>
              </a:effectLst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Прямоугольник 7"/>
          <p:cNvSpPr/>
          <p:nvPr/>
        </p:nvSpPr>
        <p:spPr>
          <a:xfrm>
            <a:off x="6280826" y="5807850"/>
            <a:ext cx="4825447" cy="954107"/>
          </a:xfrm>
          <a:prstGeom prst="rect">
            <a:avLst/>
          </a:prstGeom>
          <a:solidFill>
            <a:srgbClr val="726F54"/>
          </a:solidFill>
          <a:ln>
            <a:noFill/>
          </a:ln>
          <a:effectLst>
            <a:softEdge rad="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Скільки нулів має логарифмічна функція</a:t>
            </a:r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090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Властивості логарифмічної функції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751" r="34055"/>
          <a:stretch/>
        </p:blipFill>
        <p:spPr>
          <a:xfrm>
            <a:off x="9486900" y="1531405"/>
            <a:ext cx="2705100" cy="33093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8" r="35913"/>
          <a:stretch/>
        </p:blipFill>
        <p:spPr>
          <a:xfrm>
            <a:off x="9486900" y="1683805"/>
            <a:ext cx="2628900" cy="31569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16"/>
          <a:stretch/>
        </p:blipFill>
        <p:spPr>
          <a:xfrm>
            <a:off x="0" y="1531404"/>
            <a:ext cx="2730500" cy="33093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91"/>
          <a:stretch/>
        </p:blipFill>
        <p:spPr>
          <a:xfrm>
            <a:off x="0" y="1531404"/>
            <a:ext cx="2590800" cy="33093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523487" y="816149"/>
                <a:ext cx="1683526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uk-UA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87" y="816149"/>
                <a:ext cx="1683526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9817845" y="816149"/>
                <a:ext cx="2043209" cy="52322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7845" y="816149"/>
                <a:ext cx="204320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7"/>
              <p:cNvSpPr/>
              <p:nvPr/>
            </p:nvSpPr>
            <p:spPr>
              <a:xfrm>
                <a:off x="5118231" y="969328"/>
                <a:ext cx="3611252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𝒚</m:t>
                    </m:r>
                    <m:r>
                      <a:rPr lang="uk-UA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uk-UA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</m:oMath>
                </a14:m>
                <a:r>
                  <a:rPr lang="en-US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𝒙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8231" y="969328"/>
                <a:ext cx="3611252" cy="523220"/>
              </a:xfrm>
              <a:prstGeom prst="rect">
                <a:avLst/>
              </a:prstGeom>
              <a:blipFill>
                <a:blip r:embed="rId12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7"/>
          <p:cNvSpPr/>
          <p:nvPr/>
        </p:nvSpPr>
        <p:spPr>
          <a:xfrm>
            <a:off x="2900637" y="1683805"/>
            <a:ext cx="5828846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Проміжки знакосталості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7"/>
              <p:cNvSpPr/>
              <p:nvPr/>
            </p:nvSpPr>
            <p:spPr>
              <a:xfrm>
                <a:off x="2900636" y="2398282"/>
                <a:ext cx="5633426" cy="1050993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&gt;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d>
                        <m:dPr>
                          <m:begChr m:val="|"/>
                          <m:endChr m:val=""/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&lt;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 при 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𝟎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;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&gt;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 при 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∈(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; +∞)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36" y="2398282"/>
                <a:ext cx="5633426" cy="105099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637229" y="303071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7"/>
              <p:cNvSpPr/>
              <p:nvPr/>
            </p:nvSpPr>
            <p:spPr>
              <a:xfrm>
                <a:off x="2900636" y="3576986"/>
                <a:ext cx="5633426" cy="1050993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𝟎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𝒂</m:t>
                      </m:r>
                      <m:r>
                        <a:rPr lang="en-US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&lt;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𝟏</m:t>
                      </m:r>
                      <m:r>
                        <a:rPr lang="en-US" sz="2800" b="1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anose="020B0604030504040204" pitchFamily="34" charset="0"/>
                        </a:rPr>
                        <m:t> </m:t>
                      </m:r>
                      <m:d>
                        <m:dPr>
                          <m:begChr m:val="|"/>
                          <m:endChr m:val=""/>
                          <m:ctrlPr>
                            <a:rPr lang="en-US" sz="2800" b="1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1" i="1" smtClean="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</m:ctrlPr>
                            </m:eqArrPr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&lt;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 при 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∈</m:t>
                              </m:r>
                              <m:d>
                                <m:dPr>
                                  <m:ctrlP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𝟏</m:t>
                                  </m:r>
                                  <m:r>
                                    <a:rPr lang="en-US" sz="2800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ahoma" panose="020B0604030504040204" pitchFamily="34" charset="0"/>
                                    </a:rPr>
                                    <m:t>; +∞</m:t>
                                  </m:r>
                                </m:e>
                              </m:d>
                            </m:e>
                            <m:e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𝒚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&gt;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uk-UA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 при 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∈(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𝟎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;</m:t>
                              </m:r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𝟏</m:t>
                              </m:r>
                              <m:r>
                                <a:rPr lang="en-US" sz="28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ahoma" panose="020B0604030504040204" pitchFamily="34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36" y="3576986"/>
                <a:ext cx="5633426" cy="105099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Прямоугольник 7"/>
          <p:cNvSpPr/>
          <p:nvPr/>
        </p:nvSpPr>
        <p:spPr>
          <a:xfrm>
            <a:off x="2900636" y="4770430"/>
            <a:ext cx="5828846" cy="523220"/>
          </a:xfrm>
          <a:prstGeom prst="rect">
            <a:avLst/>
          </a:prstGeom>
          <a:solidFill>
            <a:srgbClr val="906638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Проміжки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монотонності</a:t>
            </a:r>
            <a:endParaRPr lang="ru-RU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7"/>
              <p:cNvSpPr/>
              <p:nvPr/>
            </p:nvSpPr>
            <p:spPr>
              <a:xfrm>
                <a:off x="2900636" y="5380673"/>
                <a:ext cx="528749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ru-RU" sz="2800" b="1" dirty="0" err="1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зростає</a:t>
                </a:r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 +∞</m:t>
                        </m:r>
                      </m:e>
                    </m:d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2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36" y="5380673"/>
                <a:ext cx="5287496" cy="523220"/>
              </a:xfrm>
              <a:prstGeom prst="rect">
                <a:avLst/>
              </a:prstGeom>
              <a:blipFill>
                <a:blip r:embed="rId15"/>
                <a:stretch>
                  <a:fillRect t="-14118" b="-3176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7"/>
              <p:cNvSpPr/>
              <p:nvPr/>
            </p:nvSpPr>
            <p:spPr>
              <a:xfrm>
                <a:off x="2900636" y="5994738"/>
                <a:ext cx="5287496" cy="523220"/>
              </a:xfrm>
              <a:prstGeom prst="rect">
                <a:avLst/>
              </a:prstGeom>
              <a:solidFill>
                <a:srgbClr val="8603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спадає</a:t>
                </a:r>
                <a:r>
                  <a:rPr lang="ru-RU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на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dPr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𝟎</m:t>
                        </m:r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; +∞</m:t>
                        </m:r>
                      </m:e>
                    </m:d>
                  </m:oMath>
                </a14:m>
                <a:endParaRPr lang="ru-RU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636" y="5994738"/>
                <a:ext cx="5287496" cy="523220"/>
              </a:xfrm>
              <a:prstGeom prst="rect">
                <a:avLst/>
              </a:prstGeom>
              <a:blipFill>
                <a:blip r:embed="rId16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Рисунок 2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684" y="5647798"/>
            <a:ext cx="1089316" cy="108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622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"/>
                            </p:stCondLst>
                            <p:childTnLst>
                              <p:par>
                                <p:cTn id="1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"/>
                            </p:stCondLst>
                            <p:childTnLst>
                              <p:par>
                                <p:cTn id="1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"/>
                            </p:stCondLst>
                            <p:childTnLst>
                              <p:par>
                                <p:cTn id="1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"/>
                            </p:stCondLst>
                            <p:childTnLst>
                              <p:par>
                                <p:cTn id="16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4" grpId="0"/>
      <p:bldP spid="16" grpId="0" animBg="1"/>
      <p:bldP spid="17" grpId="0" animBg="1"/>
      <p:bldP spid="18" grpId="0" animBg="1"/>
      <p:bldP spid="23" grpId="0" animBg="1"/>
      <p:bldP spid="24" grpId="0" animBg="1"/>
      <p:bldP spid="26" grpId="0" animBg="1"/>
      <p:bldP spid="28" grpId="0" animBg="1"/>
      <p:bldP spid="29" grpId="0" animBg="1"/>
      <p:bldP spid="3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5220</TotalTime>
  <Words>808</Words>
  <Application>Microsoft Macintosh PowerPoint</Application>
  <PresentationFormat>Widescreen</PresentationFormat>
  <Paragraphs>164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325</cp:revision>
  <dcterms:created xsi:type="dcterms:W3CDTF">2019-04-30T11:06:10Z</dcterms:created>
  <dcterms:modified xsi:type="dcterms:W3CDTF">2024-06-17T18:34:51Z</dcterms:modified>
  <cp:category/>
</cp:coreProperties>
</file>